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11"/>
  </p:notesMasterIdLst>
  <p:sldIdLst>
    <p:sldId id="279" r:id="rId3"/>
    <p:sldId id="273" r:id="rId4"/>
    <p:sldId id="275" r:id="rId5"/>
    <p:sldId id="278" r:id="rId6"/>
    <p:sldId id="280" r:id="rId7"/>
    <p:sldId id="271" r:id="rId8"/>
    <p:sldId id="272" r:id="rId9"/>
    <p:sldId id="277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474" y="-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AB2719-0AD1-4029-B2B5-4A018503A36E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D6E1D0-9B0D-47AB-9599-CBA6B4F012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938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1C4E-5230-4FE0-90E2-8EE4B5518388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50F3-D4D3-496B-858E-3B7E3ACDE2C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18B54-E11F-4FBD-AFDE-AA733760228F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D6F98-203E-47F8-A733-F100F51143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39846-9F4B-4226-B201-B7F3B4C0C8BA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0743-2D2F-4C3A-8F63-0D11DF3FBC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04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35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89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4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396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73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62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77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90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62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5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55BFC-5315-44B7-AFFA-8C96AF33366A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E1B6F-F8A5-4948-859C-00868CF7DE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E677-4B65-4EE9-9406-983A5F126539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BF284-8D05-4C08-81E2-0499063951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B542-E8AE-4EB6-ADD7-BD626933A219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F225A-D3A0-47A4-968E-3458936E93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EA8B-CEC5-475F-9321-C39C4B20A6C3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D9EF6-404D-49C5-BC45-6FE27715ACD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BDAC0-F1D6-4D94-98AA-4C9A9EF21801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CC918-E873-4F29-8A6C-3115C284139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A8FB8-58E2-4675-BB3F-F9B5AE05BEBA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34B8F-934B-422B-97AF-070BE0CC7D0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2120-78A7-4728-9300-5710644BF0EC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3B72-CC90-4CC8-AF36-7B2ABD36153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0707C0-417F-430F-822E-B816AF120217}" type="datetimeFigureOut">
              <a:rPr lang="nl-NL"/>
              <a:pPr>
                <a:defRPr/>
              </a:pPr>
              <a:t>5-6-2014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A82B7B-7C30-4BD0-BB53-75CDEC8304F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33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schooltv.nl/beeldbank/clip/20090623_newton0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leven-in-de-ruimte-400-km-boven-je-hoofd-wonen-astronauten-in-het-iss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natuurkunde.nl/artikelen/view.do?supportId=81847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xYzjHBKNcA" TargetMode="External"/><Relationship Id="rId2" Type="http://schemas.openxmlformats.org/officeDocument/2006/relationships/hyperlink" Target="http://www.youtube.com/watch?v=jwPc0kK9VHU&amp;feature=rela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ShQXRBDBfaA&amp;feature=related" TargetMode="External"/><Relationship Id="rId5" Type="http://schemas.openxmlformats.org/officeDocument/2006/relationships/hyperlink" Target="https://www.youtube.com/watch?v=R20Y5Yx2IT8" TargetMode="External"/><Relationship Id="rId4" Type="http://schemas.openxmlformats.org/officeDocument/2006/relationships/hyperlink" Target="https://www.youtube.com/watch?v=XItEiiO4k8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§7.3 </a:t>
            </a:r>
            <a:r>
              <a:rPr lang="en-US" dirty="0" err="1" smtClean="0"/>
              <a:t>Gravitatiekracht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20" y="1402230"/>
            <a:ext cx="6749892" cy="1315169"/>
          </a:xfrm>
        </p:spPr>
        <p:txBody>
          <a:bodyPr/>
          <a:lstStyle/>
          <a:p>
            <a:r>
              <a:rPr lang="en-US" b="1" dirty="0" err="1" smtClean="0"/>
              <a:t>Gravitatiekracht</a:t>
            </a:r>
            <a:r>
              <a:rPr lang="en-US" b="1" dirty="0" smtClean="0"/>
              <a:t>:</a:t>
            </a:r>
            <a:r>
              <a:rPr lang="en-US" dirty="0" smtClean="0"/>
              <a:t> de </a:t>
            </a:r>
            <a:r>
              <a:rPr lang="en-US" dirty="0" err="1" smtClean="0"/>
              <a:t>kracht</a:t>
            </a:r>
            <a:r>
              <a:rPr lang="en-US" dirty="0" smtClean="0"/>
              <a:t> die </a:t>
            </a:r>
            <a:r>
              <a:rPr lang="en-US" b="1" dirty="0" err="1" smtClean="0">
                <a:solidFill>
                  <a:srgbClr val="FF0000"/>
                </a:solidFill>
              </a:rPr>
              <a:t>elke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twee </a:t>
            </a:r>
            <a:r>
              <a:rPr lang="en-US" dirty="0" err="1" smtClean="0"/>
              <a:t>voor</a:t>
            </a:r>
            <a:r>
              <a:rPr lang="en-US" dirty="0" err="1"/>
              <a:t>-</a:t>
            </a:r>
            <a:r>
              <a:rPr lang="en-US" dirty="0" err="1" smtClean="0"/>
              <a:t>werpen</a:t>
            </a:r>
            <a:r>
              <a:rPr lang="en-US" dirty="0" smtClean="0"/>
              <a:t> </a:t>
            </a:r>
            <a:r>
              <a:rPr lang="en-US" dirty="0" err="1" smtClean="0"/>
              <a:t>dankzij</a:t>
            </a:r>
            <a:r>
              <a:rPr lang="en-US" dirty="0" smtClean="0"/>
              <a:t> </a:t>
            </a:r>
            <a:r>
              <a:rPr lang="en-US" dirty="0" err="1" smtClean="0"/>
              <a:t>hun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op </a:t>
            </a:r>
            <a:r>
              <a:rPr lang="en-US" dirty="0" err="1" smtClean="0"/>
              <a:t>elkaar</a:t>
            </a:r>
            <a:r>
              <a:rPr lang="en-US" dirty="0" smtClean="0"/>
              <a:t> </a:t>
            </a:r>
            <a:r>
              <a:rPr lang="en-US" dirty="0" err="1" smtClean="0"/>
              <a:t>uitoefenen</a:t>
            </a:r>
            <a:r>
              <a:rPr lang="en-US" dirty="0" smtClean="0"/>
              <a:t>.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 bwMode="auto">
              <a:xfrm>
                <a:off x="261625" y="4147068"/>
                <a:ext cx="6140045" cy="977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chemeClr val="tx1"/>
                    </a:solidFill>
                  </a:rPr>
                  <a:t>Formule: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</a:rPr>
                      <m:t>𝐺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625" y="4147068"/>
                <a:ext cx="6140045" cy="977589"/>
              </a:xfrm>
              <a:prstGeom prst="rect">
                <a:avLst/>
              </a:prstGeom>
              <a:blipFill rotWithShape="1">
                <a:blip r:embed="rId2"/>
                <a:stretch>
                  <a:fillRect l="-13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946490" y="2393584"/>
            <a:ext cx="5980297" cy="1594887"/>
            <a:chOff x="1148309" y="1787114"/>
            <a:chExt cx="5980297" cy="1594887"/>
          </a:xfrm>
        </p:grpSpPr>
        <p:grpSp>
          <p:nvGrpSpPr>
            <p:cNvPr id="11" name="Group 10"/>
            <p:cNvGrpSpPr/>
            <p:nvPr/>
          </p:nvGrpSpPr>
          <p:grpSpPr>
            <a:xfrm>
              <a:off x="1467292" y="1882810"/>
              <a:ext cx="5309190" cy="1499191"/>
              <a:chOff x="1467292" y="893135"/>
              <a:chExt cx="5309190" cy="1499191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467292" y="893135"/>
                <a:ext cx="1499191" cy="1499191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 err="1">
                  <a:solidFill>
                    <a:prstClr val="black"/>
                  </a:solidFill>
                </a:endParaRP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872715" y="1190846"/>
                <a:ext cx="903767" cy="903767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 err="1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2216887" y="1642729"/>
                <a:ext cx="11430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headEnd type="none" w="med" len="me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H="1">
                <a:off x="5194884" y="1642730"/>
                <a:ext cx="11430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headEnd type="none" w="med" len="me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2934584" y="1149164"/>
                <a:ext cx="4219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prstClr val="black"/>
                    </a:solidFill>
                  </a:rPr>
                  <a:t>F</a:t>
                </a:r>
                <a:r>
                  <a:rPr lang="en-US" baseline="-25000" dirty="0" err="1" smtClean="0">
                    <a:solidFill>
                      <a:prstClr val="black"/>
                    </a:solidFill>
                  </a:rPr>
                  <a:t>g</a:t>
                </a:r>
                <a:endParaRPr lang="en-US" baseline="-25000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11847" y="1170429"/>
                <a:ext cx="4219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prstClr val="black"/>
                    </a:solidFill>
                  </a:rPr>
                  <a:t>F</a:t>
                </a:r>
                <a:r>
                  <a:rPr lang="en-US" baseline="-25000" dirty="0" err="1" smtClean="0">
                    <a:solidFill>
                      <a:prstClr val="black"/>
                    </a:solidFill>
                  </a:rPr>
                  <a:t>g</a:t>
                </a:r>
                <a:endParaRPr lang="en-US" baseline="-25000" dirty="0" smtClean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>
              <a:off x="2216887" y="2728102"/>
              <a:ext cx="412099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162128" y="2648277"/>
              <a:ext cx="2920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r</a:t>
              </a:r>
              <a:endParaRPr lang="en-US" baseline="-250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48309" y="1787114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m</a:t>
              </a:r>
              <a:r>
                <a:rPr lang="en-US" baseline="-25000" dirty="0" smtClean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94485" y="1891129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m</a:t>
              </a:r>
              <a:r>
                <a:rPr lang="en-US" baseline="-25000" dirty="0">
                  <a:solidFill>
                    <a:prstClr val="black"/>
                  </a:solidFill>
                </a:rPr>
                <a:t>2</a:t>
              </a:r>
              <a:endParaRPr lang="en-US" baseline="-25000" dirty="0" smtClean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http://www.crystalinks.com/new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604" y="144915"/>
            <a:ext cx="2026659" cy="212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237530" y="5163460"/>
            <a:ext cx="88975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Meestal </a:t>
            </a:r>
            <a:r>
              <a:rPr lang="en-US" dirty="0" err="1">
                <a:solidFill>
                  <a:schemeClr val="tx1"/>
                </a:solidFill>
              </a:rPr>
              <a:t>verwaarloosbaar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klein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Bereken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zelf</a:t>
            </a:r>
            <a:r>
              <a:rPr lang="en-US" dirty="0" smtClean="0">
                <a:solidFill>
                  <a:schemeClr val="tx1"/>
                </a:solidFill>
              </a:rPr>
              <a:t> maar </a:t>
            </a:r>
            <a:r>
              <a:rPr lang="en-US" dirty="0" err="1" smtClean="0">
                <a:solidFill>
                  <a:schemeClr val="tx1"/>
                </a:solidFill>
              </a:rPr>
              <a:t>eens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aantrekkingskracht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tussen</a:t>
            </a:r>
            <a:r>
              <a:rPr lang="en-US" dirty="0" smtClean="0">
                <a:solidFill>
                  <a:schemeClr val="tx1"/>
                </a:solidFill>
              </a:rPr>
              <a:t>… </a:t>
            </a:r>
          </a:p>
          <a:p>
            <a:pPr lvl="0"/>
            <a:r>
              <a:rPr lang="en-US" dirty="0"/>
              <a:t>	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8254" y="872453"/>
            <a:ext cx="6044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Intro: </a:t>
            </a:r>
            <a:r>
              <a:rPr lang="en-US" sz="1600" dirty="0">
                <a:hlinkClick r:id="rId4"/>
              </a:rPr>
              <a:t>http://www.schooltv.nl/beeldbank/clip/20090623_newton01</a:t>
            </a:r>
            <a:endParaRPr lang="en-US" sz="16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3638852" y="4182339"/>
            <a:ext cx="5489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 is </a:t>
            </a:r>
            <a:r>
              <a:rPr lang="en-US" dirty="0" err="1" smtClean="0">
                <a:solidFill>
                  <a:srgbClr val="FF0000"/>
                </a:solidFill>
              </a:rPr>
              <a:t>gravitatieconstante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zie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Binas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Tabel</a:t>
            </a:r>
            <a:r>
              <a:rPr lang="en-US" dirty="0" smtClean="0">
                <a:solidFill>
                  <a:srgbClr val="FF0000"/>
                </a:solidFill>
              </a:rPr>
              <a:t> 7) 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46490" y="4698617"/>
                <a:ext cx="3020122" cy="4917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] = N, [m]=kg, [r]=m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90" y="4698617"/>
                <a:ext cx="3020122" cy="491738"/>
              </a:xfrm>
              <a:prstGeom prst="rect">
                <a:avLst/>
              </a:prstGeom>
              <a:blipFill rotWithShape="1">
                <a:blip r:embed="rId5"/>
                <a:stretch>
                  <a:fillRect l="-1613" t="-8750" r="-2016" b="-2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104110" y="5978882"/>
                <a:ext cx="7421327" cy="6622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=6,6726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−11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50 </m:t>
                        </m:r>
                        <m:r>
                          <a:rPr lang="en-US" i="1">
                            <a:latin typeface="Cambria Math"/>
                          </a:rPr>
                          <m:t>𝑘𝑔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∙70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2,3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/>
                  <a:t> N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110" y="5978882"/>
                <a:ext cx="7421327" cy="662233"/>
              </a:xfrm>
              <a:prstGeom prst="rect">
                <a:avLst/>
              </a:prstGeom>
              <a:blipFill rotWithShape="1">
                <a:blip r:embed="rId6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946490" y="5978882"/>
            <a:ext cx="7678764" cy="74723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07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23" grpId="0"/>
      <p:bldP spid="13" grpId="0"/>
      <p:bldP spid="14" grpId="0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407" y="180433"/>
            <a:ext cx="8519747" cy="595801"/>
          </a:xfrm>
        </p:spPr>
        <p:txBody>
          <a:bodyPr/>
          <a:lstStyle/>
          <a:p>
            <a:r>
              <a:rPr lang="en-US" dirty="0" err="1" smtClean="0"/>
              <a:t>Gravitatiekracht</a:t>
            </a:r>
            <a:r>
              <a:rPr lang="en-US" dirty="0" smtClean="0"/>
              <a:t> of </a:t>
            </a:r>
            <a:r>
              <a:rPr lang="en-US" dirty="0" err="1" smtClean="0"/>
              <a:t>zwaartekracht</a:t>
            </a:r>
            <a:r>
              <a:rPr lang="en-US" dirty="0" smtClean="0"/>
              <a:t>: </a:t>
            </a:r>
            <a:r>
              <a:rPr lang="en-US" dirty="0" err="1" smtClean="0"/>
              <a:t>anders</a:t>
            </a:r>
            <a:r>
              <a:rPr lang="en-US" dirty="0" smtClean="0"/>
              <a:t>?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0104" y="3402624"/>
                <a:ext cx="8546123" cy="343528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ANTWOORDEN: op </a:t>
                </a:r>
                <a:r>
                  <a:rPr lang="en-US" dirty="0" err="1" smtClean="0"/>
                  <a:t>aardoppervlak</a:t>
                </a:r>
                <a:r>
                  <a:rPr lang="en-US" dirty="0" smtClean="0"/>
                  <a:t>:</a:t>
                </a:r>
                <a:endParaRPr lang="en-US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𝑚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𝐺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dus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6,6726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−11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∙5,976∙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6,378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   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=9,802 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r>
                  <a:rPr lang="en-US" dirty="0" smtClean="0"/>
                  <a:t>Op 10 km </a:t>
                </a:r>
                <a:r>
                  <a:rPr lang="en-US" dirty="0" err="1" smtClean="0"/>
                  <a:t>hoogte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𝑔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𝐺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6,6726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−11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∙5,976∙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6,378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+10∙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   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=9,</m:t>
                    </m:r>
                    <m:r>
                      <a:rPr lang="en-US" b="0" i="1" smtClean="0">
                        <a:latin typeface="Cambria Math"/>
                      </a:rPr>
                      <m:t>772 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en-US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De </a:t>
                </a:r>
                <a:r>
                  <a:rPr lang="en-US" dirty="0" err="1" smtClean="0"/>
                  <a:t>maan</a:t>
                </a:r>
                <a:r>
                  <a:rPr lang="en-US" dirty="0" smtClean="0"/>
                  <a:t> op 384,4</a:t>
                </a:r>
                <a:r>
                  <a:rPr lang="en-US" dirty="0" smtClean="0">
                    <a:sym typeface="Symbol"/>
                  </a:rPr>
                  <a:t>10</a:t>
                </a:r>
                <a:r>
                  <a:rPr lang="en-US" baseline="30000" dirty="0" smtClean="0">
                    <a:sym typeface="Symbol"/>
                  </a:rPr>
                  <a:t>12</a:t>
                </a:r>
                <a:r>
                  <a:rPr lang="en-US" dirty="0" smtClean="0">
                    <a:sym typeface="Symbol"/>
                  </a:rPr>
                  <a:t> m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𝑔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𝐺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6,6726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−11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∙5,976∙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384,4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-1,738)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sym typeface="Symbol"/>
                                  </a:rPr>
                                  <m:t>10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30000" dirty="0" smtClean="0">
                                    <a:sym typeface="Symbol"/>
                                  </a:rPr>
                                  <m:t>6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   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2,</m:t>
                    </m:r>
                    <m:r>
                      <a:rPr lang="en-US" b="0" i="1" smtClean="0">
                        <a:latin typeface="Cambria Math"/>
                      </a:rPr>
                      <m:t>723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en-US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0104" y="3402624"/>
                <a:ext cx="8546123" cy="3435280"/>
              </a:xfrm>
              <a:blipFill rotWithShape="1">
                <a:blip r:embed="rId2"/>
                <a:stretch>
                  <a:fillRect l="-1141" t="-141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0104" y="808893"/>
            <a:ext cx="8546123" cy="5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Op </a:t>
            </a:r>
            <a:r>
              <a:rPr lang="en-US" dirty="0" err="1" smtClean="0">
                <a:solidFill>
                  <a:prstClr val="black"/>
                </a:solidFill>
              </a:rPr>
              <a:t>aarde</a:t>
            </a:r>
            <a:r>
              <a:rPr lang="en-US" dirty="0" smtClean="0">
                <a:solidFill>
                  <a:prstClr val="black"/>
                </a:solidFill>
              </a:rPr>
              <a:t> is de </a:t>
            </a:r>
            <a:r>
              <a:rPr lang="en-US" dirty="0" err="1" smtClean="0">
                <a:solidFill>
                  <a:prstClr val="black"/>
                </a:solidFill>
              </a:rPr>
              <a:t>gravitatiekracht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gelijk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aan</a:t>
            </a:r>
            <a:r>
              <a:rPr lang="en-US" dirty="0" smtClean="0">
                <a:solidFill>
                  <a:prstClr val="black"/>
                </a:solidFill>
              </a:rPr>
              <a:t> de </a:t>
            </a:r>
            <a:r>
              <a:rPr lang="en-US" dirty="0" err="1" smtClean="0">
                <a:solidFill>
                  <a:prstClr val="black"/>
                </a:solidFill>
              </a:rPr>
              <a:t>zwaartekracht</a:t>
            </a:r>
            <a:r>
              <a:rPr lang="en-US" dirty="0" smtClean="0">
                <a:solidFill>
                  <a:prstClr val="black"/>
                </a:solidFill>
              </a:rPr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54436" y="1246672"/>
                <a:ext cx="1839711" cy="4917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Dus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36" y="1246672"/>
                <a:ext cx="1839711" cy="491738"/>
              </a:xfrm>
              <a:prstGeom prst="rect">
                <a:avLst/>
              </a:prstGeom>
              <a:blipFill rotWithShape="1">
                <a:blip r:embed="rId3"/>
                <a:stretch>
                  <a:fillRect l="-5298" t="-8750" r="-2318" b="-2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2280" y="1738410"/>
                <a:ext cx="9222401" cy="13535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b="1" dirty="0" err="1" smtClean="0">
                    <a:solidFill>
                      <a:prstClr val="black"/>
                    </a:solidFill>
                  </a:rPr>
                  <a:t>Opdracht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Toon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aan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dat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geldt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𝐺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, met M de </a:t>
                </a:r>
                <a:r>
                  <a:rPr lang="en-US" dirty="0" err="1">
                    <a:solidFill>
                      <a:prstClr val="black"/>
                    </a:solidFill>
                  </a:rPr>
                  <a:t>massa</a:t>
                </a:r>
                <a:r>
                  <a:rPr lang="en-US" dirty="0">
                    <a:solidFill>
                      <a:prstClr val="black"/>
                    </a:solidFill>
                  </a:rPr>
                  <a:t> van de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aarde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, en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bereken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𝑔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 op </a:t>
                </a:r>
                <a:r>
                  <a:rPr lang="en-US" b="1" dirty="0" smtClean="0">
                    <a:solidFill>
                      <a:srgbClr val="7030A0"/>
                    </a:solidFill>
                  </a:rPr>
                  <a:t>(1)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het </a:t>
                </a:r>
                <a:r>
                  <a:rPr lang="en-US" b="1" dirty="0" err="1" smtClean="0">
                    <a:solidFill>
                      <a:prstClr val="black"/>
                    </a:solidFill>
                  </a:rPr>
                  <a:t>aardoppervlak</a:t>
                </a:r>
                <a:r>
                  <a:rPr lang="en-US" b="1" dirty="0" smtClean="0">
                    <a:solidFill>
                      <a:prstClr val="black"/>
                    </a:solidFill>
                  </a:rPr>
                  <a:t>, </a:t>
                </a:r>
                <a:r>
                  <a:rPr lang="en-US" b="1" dirty="0" smtClean="0">
                    <a:solidFill>
                      <a:srgbClr val="7030A0"/>
                    </a:solidFill>
                  </a:rPr>
                  <a:t>(2)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b="1" dirty="0" smtClean="0">
                    <a:solidFill>
                      <a:prstClr val="black"/>
                    </a:solidFill>
                  </a:rPr>
                  <a:t>op 10 km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hoogte</a:t>
                </a:r>
                <a:r>
                  <a:rPr lang="en-US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boven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het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aardoppervlak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, en </a:t>
                </a:r>
                <a:r>
                  <a:rPr lang="en-US" b="1" dirty="0" smtClean="0">
                    <a:solidFill>
                      <a:srgbClr val="7030A0"/>
                    </a:solidFill>
                  </a:rPr>
                  <a:t>(3)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𝑔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van de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aarde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op het </a:t>
                </a:r>
                <a:r>
                  <a:rPr lang="en-US" b="1" dirty="0" err="1" smtClean="0">
                    <a:solidFill>
                      <a:prstClr val="black"/>
                    </a:solidFill>
                  </a:rPr>
                  <a:t>maanoppervlak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" y="1738410"/>
                <a:ext cx="9222401" cy="1353512"/>
              </a:xfrm>
              <a:prstGeom prst="rect">
                <a:avLst/>
              </a:prstGeom>
              <a:blipFill rotWithShape="1">
                <a:blip r:embed="rId4"/>
                <a:stretch>
                  <a:fillRect l="-991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00104" y="3317549"/>
            <a:ext cx="8321635" cy="327576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5531" y="3415571"/>
            <a:ext cx="7050779" cy="3079718"/>
            <a:chOff x="771756" y="3027488"/>
            <a:chExt cx="7050779" cy="3079718"/>
          </a:xfrm>
        </p:grpSpPr>
        <p:pic>
          <p:nvPicPr>
            <p:cNvPr id="8" name="Picture 4" descr="http://upload.wikimedia.org/wikipedia/commons/2/22/Earth_Western_Hemisphere_transparent_backgrou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756" y="4618913"/>
              <a:ext cx="1482318" cy="1482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://upload.wikimedia.org/wikipedia/commons/2/22/Earth_Western_Hemisphere_transparent_backgrou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630" y="4624888"/>
              <a:ext cx="1482318" cy="1482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://upload.wikimedia.org/wikipedia/commons/2/22/Earth_Western_Hemisphere_transparent_backgrou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217" y="4624888"/>
              <a:ext cx="1482318" cy="1482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http://flipbeans.com/FlipBeans/wp-content/uploads/2013/08/appl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59287" y="4012222"/>
              <a:ext cx="532563" cy="686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flipbeans.com/FlipBeans/wp-content/uploads/2013/08/appl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017452" y="3821556"/>
              <a:ext cx="532563" cy="686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://flipbeans.com/FlipBeans/wp-content/uploads/2013/08/appl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815094" y="3027488"/>
              <a:ext cx="532563" cy="686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392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Satellieten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609" y="945603"/>
            <a:ext cx="2924070" cy="233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upload.wikimedia.org/wikipedia/commons/2/22/Earth_Western_Hemisphere_transparent_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317" y="1246183"/>
            <a:ext cx="1820445" cy="182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5406673" y="698412"/>
            <a:ext cx="2833635" cy="28336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2054" name="Picture 6" descr="http://tantrajnaan.files.wordpress.com/2011/10/satelli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2583">
            <a:off x="5815177" y="585304"/>
            <a:ext cx="707237" cy="6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5759387" y="268181"/>
            <a:ext cx="442127" cy="532001"/>
            <a:chOff x="5759387" y="594193"/>
            <a:chExt cx="442127" cy="532001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5759387" y="846917"/>
              <a:ext cx="442127" cy="27927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769435" y="594193"/>
              <a:ext cx="3241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v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133755" y="849608"/>
            <a:ext cx="1302064" cy="574363"/>
            <a:chOff x="6133755" y="1175620"/>
            <a:chExt cx="1302064" cy="574363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6133755" y="1317904"/>
              <a:ext cx="258691" cy="4320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231258" y="1175620"/>
              <a:ext cx="1204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latin typeface="Calibri" pitchFamily="34" charset="0"/>
                </a:rPr>
                <a:t>F</a:t>
              </a:r>
              <a:r>
                <a:rPr lang="en-US" sz="2400" baseline="-25000" dirty="0" err="1" smtClean="0">
                  <a:latin typeface="Calibri" pitchFamily="34" charset="0"/>
                </a:rPr>
                <a:t>mpz</a:t>
              </a:r>
              <a:r>
                <a:rPr lang="en-US" sz="2400" dirty="0" smtClean="0">
                  <a:latin typeface="Calibri" pitchFamily="34" charset="0"/>
                </a:rPr>
                <a:t> = </a:t>
              </a:r>
              <a:r>
                <a:rPr lang="en-US" sz="2400" dirty="0" err="1" smtClean="0">
                  <a:latin typeface="Calibri" pitchFamily="34" charset="0"/>
                </a:rPr>
                <a:t>F</a:t>
              </a:r>
              <a:r>
                <a:rPr lang="en-US" sz="2400" baseline="-25000" dirty="0" err="1" smtClean="0">
                  <a:latin typeface="Calibri" pitchFamily="34" charset="0"/>
                </a:rPr>
                <a:t>g</a:t>
              </a:r>
              <a:endParaRPr lang="en-US" sz="2400" baseline="-25000" dirty="0" smtClean="0">
                <a:latin typeface="Calibri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41644" y="3749465"/>
            <a:ext cx="86353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Geostationaire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>
                <a:solidFill>
                  <a:prstClr val="black"/>
                </a:solidFill>
              </a:rPr>
              <a:t>satelliet</a:t>
            </a:r>
            <a:r>
              <a:rPr lang="en-US" dirty="0">
                <a:solidFill>
                  <a:prstClr val="black"/>
                </a:solidFill>
              </a:rPr>
              <a:t>: </a:t>
            </a:r>
            <a:r>
              <a:rPr lang="en-US" dirty="0" err="1">
                <a:solidFill>
                  <a:prstClr val="black"/>
                </a:solidFill>
              </a:rPr>
              <a:t>staat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stil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boven</a:t>
            </a:r>
            <a:r>
              <a:rPr lang="en-US" dirty="0">
                <a:solidFill>
                  <a:prstClr val="black"/>
                </a:solidFill>
              </a:rPr>
              <a:t> 1 punt van de </a:t>
            </a:r>
            <a:r>
              <a:rPr lang="en-US" dirty="0" err="1">
                <a:solidFill>
                  <a:prstClr val="black"/>
                </a:solidFill>
              </a:rPr>
              <a:t>aarde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err="1">
                <a:solidFill>
                  <a:prstClr val="black"/>
                </a:solidFill>
              </a:rPr>
              <a:t>dus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omlooptijd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satelliet</a:t>
            </a:r>
            <a:r>
              <a:rPr lang="en-US" dirty="0">
                <a:solidFill>
                  <a:prstClr val="black"/>
                </a:solidFill>
              </a:rPr>
              <a:t> = </a:t>
            </a:r>
            <a:r>
              <a:rPr lang="en-US" dirty="0" err="1">
                <a:solidFill>
                  <a:prstClr val="black"/>
                </a:solidFill>
              </a:rPr>
              <a:t>omlooptijd</a:t>
            </a:r>
            <a:r>
              <a:rPr lang="en-US" dirty="0">
                <a:solidFill>
                  <a:prstClr val="black"/>
                </a:solidFill>
              </a:rPr>
              <a:t> van </a:t>
            </a:r>
            <a:r>
              <a:rPr lang="en-US" dirty="0" err="1">
                <a:solidFill>
                  <a:prstClr val="black"/>
                </a:solidFill>
              </a:rPr>
              <a:t>aarde</a:t>
            </a:r>
            <a:r>
              <a:rPr lang="en-US" dirty="0">
                <a:solidFill>
                  <a:prstClr val="black"/>
                </a:solidFill>
              </a:rPr>
              <a:t>.</a:t>
            </a:r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 err="1">
                <a:solidFill>
                  <a:prstClr val="black"/>
                </a:solidFill>
              </a:rPr>
              <a:t>Polaire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>
                <a:solidFill>
                  <a:prstClr val="black"/>
                </a:solidFill>
              </a:rPr>
              <a:t>satelliet</a:t>
            </a:r>
            <a:r>
              <a:rPr lang="en-US" b="1" dirty="0">
                <a:solidFill>
                  <a:prstClr val="black"/>
                </a:solidFill>
              </a:rPr>
              <a:t>: </a:t>
            </a:r>
            <a:r>
              <a:rPr lang="en-US" dirty="0" err="1">
                <a:solidFill>
                  <a:prstClr val="black"/>
                </a:solidFill>
              </a:rPr>
              <a:t>gaat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zo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vaak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mogelijk</a:t>
            </a:r>
            <a:r>
              <a:rPr lang="en-US" dirty="0">
                <a:solidFill>
                  <a:prstClr val="black"/>
                </a:solidFill>
              </a:rPr>
              <a:t> over de </a:t>
            </a:r>
            <a:r>
              <a:rPr lang="en-US" dirty="0" err="1">
                <a:solidFill>
                  <a:prstClr val="black"/>
                </a:solidFill>
              </a:rPr>
              <a:t>aarde</a:t>
            </a:r>
            <a:r>
              <a:rPr lang="en-US" dirty="0">
                <a:solidFill>
                  <a:prstClr val="black"/>
                </a:solidFill>
              </a:rPr>
              <a:t>, via de </a:t>
            </a:r>
            <a:r>
              <a:rPr lang="en-US" dirty="0" err="1">
                <a:solidFill>
                  <a:prstClr val="black"/>
                </a:solidFill>
              </a:rPr>
              <a:t>Noord</a:t>
            </a:r>
            <a:r>
              <a:rPr lang="en-US" dirty="0">
                <a:solidFill>
                  <a:prstClr val="black"/>
                </a:solidFill>
              </a:rPr>
              <a:t>- en </a:t>
            </a:r>
            <a:r>
              <a:rPr lang="en-US" dirty="0" err="1">
                <a:solidFill>
                  <a:prstClr val="black"/>
                </a:solidFill>
              </a:rPr>
              <a:t>Zuidpool</a:t>
            </a:r>
            <a:r>
              <a:rPr lang="en-US" dirty="0">
                <a:solidFill>
                  <a:prstClr val="black"/>
                </a:solidFill>
              </a:rPr>
              <a:t>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67416" y="4125382"/>
            <a:ext cx="5860305" cy="1184951"/>
            <a:chOff x="1967416" y="4125382"/>
            <a:chExt cx="5860305" cy="1184951"/>
          </a:xfrm>
        </p:grpSpPr>
        <p:sp>
          <p:nvSpPr>
            <p:cNvPr id="4" name="Rectangle 3"/>
            <p:cNvSpPr/>
            <p:nvPr/>
          </p:nvSpPr>
          <p:spPr>
            <a:xfrm>
              <a:off x="1967416" y="4848668"/>
              <a:ext cx="2782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Goed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err="1">
                  <a:solidFill>
                    <a:srgbClr val="FF0000"/>
                  </a:solidFill>
                </a:rPr>
                <a:t>voor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err="1">
                  <a:solidFill>
                    <a:srgbClr val="FF0000"/>
                  </a:solidFill>
                </a:rPr>
                <a:t>spionage</a:t>
              </a:r>
              <a:r>
                <a:rPr lang="en-US" dirty="0"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39356" y="4125382"/>
              <a:ext cx="19883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Goed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err="1">
                  <a:solidFill>
                    <a:srgbClr val="FF0000"/>
                  </a:solidFill>
                </a:rPr>
                <a:t>voor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TV!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798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Tips!</a:t>
            </a: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386860" y="800101"/>
            <a:ext cx="8546123" cy="234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>
                <a:solidFill>
                  <a:prstClr val="black"/>
                </a:solidFill>
              </a:rPr>
              <a:t>Meest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gemaakte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fouten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bij</a:t>
            </a:r>
            <a:r>
              <a:rPr lang="en-US" b="1" dirty="0" smtClean="0">
                <a:solidFill>
                  <a:prstClr val="black"/>
                </a:solidFill>
              </a:rPr>
              <a:t> de </a:t>
            </a:r>
            <a:r>
              <a:rPr lang="en-US" b="1" dirty="0" err="1" smtClean="0">
                <a:solidFill>
                  <a:prstClr val="black"/>
                </a:solidFill>
              </a:rPr>
              <a:t>gravitatiekrachten</a:t>
            </a:r>
            <a:r>
              <a:rPr lang="en-US" dirty="0" smtClean="0">
                <a:solidFill>
                  <a:prstClr val="black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Je </a:t>
            </a:r>
            <a:r>
              <a:rPr lang="en-US" dirty="0" err="1" smtClean="0">
                <a:solidFill>
                  <a:prstClr val="black"/>
                </a:solidFill>
              </a:rPr>
              <a:t>moet</a:t>
            </a:r>
            <a:r>
              <a:rPr lang="en-US" dirty="0" smtClean="0">
                <a:solidFill>
                  <a:prstClr val="black"/>
                </a:solidFill>
              </a:rPr>
              <a:t> r van </a:t>
            </a:r>
            <a:r>
              <a:rPr lang="en-US" dirty="0" err="1" smtClean="0">
                <a:solidFill>
                  <a:prstClr val="black"/>
                </a:solidFill>
              </a:rPr>
              <a:t>middelpunt</a:t>
            </a:r>
            <a:r>
              <a:rPr lang="en-US" dirty="0" smtClean="0">
                <a:solidFill>
                  <a:prstClr val="black"/>
                </a:solidFill>
              </a:rPr>
              <a:t> tot </a:t>
            </a:r>
            <a:r>
              <a:rPr lang="en-US" dirty="0" err="1" smtClean="0">
                <a:solidFill>
                  <a:prstClr val="black"/>
                </a:solidFill>
              </a:rPr>
              <a:t>middelpunt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nemen</a:t>
            </a:r>
            <a:r>
              <a:rPr lang="en-US" dirty="0" smtClean="0">
                <a:solidFill>
                  <a:prstClr val="black"/>
                </a:solidFill>
              </a:rPr>
              <a:t>!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Je </a:t>
            </a:r>
            <a:r>
              <a:rPr lang="en-US" dirty="0" err="1" smtClean="0">
                <a:solidFill>
                  <a:prstClr val="black"/>
                </a:solidFill>
              </a:rPr>
              <a:t>moet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niet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vergeten</a:t>
            </a:r>
            <a:r>
              <a:rPr lang="en-US" dirty="0" smtClean="0">
                <a:solidFill>
                  <a:prstClr val="black"/>
                </a:solidFill>
              </a:rPr>
              <a:t> kilometers en meters om </a:t>
            </a:r>
            <a:r>
              <a:rPr lang="en-US" dirty="0" err="1" smtClean="0">
                <a:solidFill>
                  <a:prstClr val="black"/>
                </a:solidFill>
              </a:rPr>
              <a:t>te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rekenen</a:t>
            </a:r>
            <a:r>
              <a:rPr lang="en-US" dirty="0" smtClean="0">
                <a:solidFill>
                  <a:prstClr val="black"/>
                </a:solidFill>
              </a:rPr>
              <a:t>!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Je </a:t>
            </a:r>
            <a:r>
              <a:rPr lang="en-US" dirty="0" err="1" smtClean="0">
                <a:solidFill>
                  <a:prstClr val="black"/>
                </a:solidFill>
              </a:rPr>
              <a:t>moet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letten</a:t>
            </a:r>
            <a:r>
              <a:rPr lang="en-US" dirty="0" smtClean="0">
                <a:solidFill>
                  <a:prstClr val="black"/>
                </a:solidFill>
              </a:rPr>
              <a:t> op </a:t>
            </a:r>
            <a:r>
              <a:rPr lang="en-US" dirty="0" err="1" smtClean="0">
                <a:solidFill>
                  <a:prstClr val="black"/>
                </a:solidFill>
              </a:rPr>
              <a:t>delen</a:t>
            </a:r>
            <a:r>
              <a:rPr lang="en-US" dirty="0" smtClean="0">
                <a:solidFill>
                  <a:prstClr val="black"/>
                </a:solidFill>
              </a:rPr>
              <a:t> door 10-machten in </a:t>
            </a:r>
            <a:r>
              <a:rPr lang="en-US" dirty="0" err="1" smtClean="0">
                <a:solidFill>
                  <a:prstClr val="black"/>
                </a:solidFill>
              </a:rPr>
              <a:t>kwadraten</a:t>
            </a:r>
            <a:r>
              <a:rPr lang="en-US" dirty="0" smtClean="0">
                <a:solidFill>
                  <a:prstClr val="black"/>
                </a:solidFill>
              </a:rPr>
              <a:t>. </a:t>
            </a:r>
            <a:r>
              <a:rPr lang="en-US" dirty="0" err="1" smtClean="0">
                <a:solidFill>
                  <a:prstClr val="black"/>
                </a:solidFill>
              </a:rPr>
              <a:t>Gebruik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haakjes</a:t>
            </a:r>
            <a:r>
              <a:rPr lang="en-US" dirty="0" smtClean="0">
                <a:solidFill>
                  <a:prstClr val="black"/>
                </a:solidFill>
              </a:rPr>
              <a:t> of </a:t>
            </a:r>
            <a:r>
              <a:rPr lang="en-US" dirty="0" err="1" smtClean="0">
                <a:solidFill>
                  <a:prstClr val="black"/>
                </a:solidFill>
              </a:rPr>
              <a:t>Ee</a:t>
            </a:r>
            <a:r>
              <a:rPr lang="en-US" dirty="0" smtClean="0">
                <a:solidFill>
                  <a:prstClr val="black"/>
                </a:solidFill>
              </a:rPr>
              <a:t>/</a:t>
            </a:r>
            <a:r>
              <a:rPr lang="en-US" dirty="0" err="1" smtClean="0">
                <a:solidFill>
                  <a:prstClr val="black"/>
                </a:solidFill>
              </a:rPr>
              <a:t>Exp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toets</a:t>
            </a:r>
            <a:r>
              <a:rPr lang="en-US" dirty="0" smtClean="0">
                <a:solidFill>
                  <a:prstClr val="black"/>
                </a:solidFill>
              </a:rPr>
              <a:t> op </a:t>
            </a:r>
            <a:r>
              <a:rPr lang="en-US" dirty="0" err="1" smtClean="0">
                <a:solidFill>
                  <a:prstClr val="black"/>
                </a:solidFill>
              </a:rPr>
              <a:t>rekenmachine</a:t>
            </a:r>
            <a:r>
              <a:rPr lang="en-US" dirty="0" smtClean="0">
                <a:solidFill>
                  <a:prstClr val="black"/>
                </a:solidFill>
              </a:rPr>
              <a:t>!</a:t>
            </a:r>
          </a:p>
          <a:p>
            <a:pPr lvl="1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24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Gewichtsloos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 descr="http://upload.wikimedia.org/wikipedia/commons/thumb/7/73/Newton_Cannon.svg/240px-Newton_Cann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29" y="1176889"/>
            <a:ext cx="3769822" cy="376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799" y="826479"/>
            <a:ext cx="417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Newton’s </a:t>
            </a:r>
            <a:r>
              <a:rPr lang="en-US" sz="2400" dirty="0" err="1" smtClean="0">
                <a:latin typeface="Calibri" pitchFamily="34" charset="0"/>
              </a:rPr>
              <a:t>gedachtenexperiment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4252" y="5220370"/>
            <a:ext cx="815926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Leven in het ISS: </a:t>
            </a:r>
            <a:r>
              <a:rPr lang="nl-NL" sz="1400" dirty="0">
                <a:hlinkClick r:id="rId3"/>
              </a:rPr>
              <a:t>http://www.schooltv.nl/video/leven-in-de-ruimte-400-km-boven-je-hoofd-wonen-astronauten-in-het-iss</a:t>
            </a:r>
            <a:r>
              <a:rPr lang="nl-NL" sz="1400" dirty="0" smtClean="0">
                <a:hlinkClick r:id="rId3"/>
              </a:rPr>
              <a:t>/</a:t>
            </a:r>
            <a:endParaRPr lang="nl-NL" sz="1400" dirty="0" smtClean="0"/>
          </a:p>
          <a:p>
            <a:r>
              <a:rPr lang="nl-NL" dirty="0" smtClean="0"/>
              <a:t>Paraboolvlucht:</a:t>
            </a:r>
            <a:r>
              <a:rPr lang="nl-NL" sz="1400" u="sng" dirty="0" smtClean="0">
                <a:hlinkClick r:id="rId4"/>
              </a:rPr>
              <a:t>http</a:t>
            </a:r>
            <a:r>
              <a:rPr lang="nl-NL" sz="1400" u="sng" dirty="0">
                <a:hlinkClick r:id="rId4"/>
              </a:rPr>
              <a:t>://www.natuurkunde.nl/artikelen/view.do?supportId=818479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265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2"/>
          <p:cNvSpPr>
            <a:spLocks noGrp="1"/>
          </p:cNvSpPr>
          <p:nvPr>
            <p:ph type="title"/>
          </p:nvPr>
        </p:nvSpPr>
        <p:spPr>
          <a:xfrm>
            <a:off x="412750" y="160338"/>
            <a:ext cx="8520113" cy="595312"/>
          </a:xfrm>
        </p:spPr>
        <p:txBody>
          <a:bodyPr/>
          <a:lstStyle/>
          <a:p>
            <a:r>
              <a:rPr lang="nl-NL" smtClean="0"/>
              <a:t>GPS: Global Positioning Signal</a:t>
            </a:r>
          </a:p>
        </p:txBody>
      </p:sp>
      <p:sp>
        <p:nvSpPr>
          <p:cNvPr id="14338" name="Content Placeholder 3"/>
          <p:cNvSpPr>
            <a:spLocks noGrp="1"/>
          </p:cNvSpPr>
          <p:nvPr>
            <p:ph idx="1"/>
          </p:nvPr>
        </p:nvSpPr>
        <p:spPr>
          <a:xfrm>
            <a:off x="395288" y="904875"/>
            <a:ext cx="8547100" cy="5724525"/>
          </a:xfrm>
        </p:spPr>
        <p:txBody>
          <a:bodyPr/>
          <a:lstStyle/>
          <a:p>
            <a:r>
              <a:rPr lang="nl-NL" dirty="0" smtClean="0"/>
              <a:t>24 satellieten in 6 banen om aarde, op 20.200 km hoogte</a:t>
            </a:r>
          </a:p>
          <a:p>
            <a:r>
              <a:rPr lang="nl-NL" dirty="0" smtClean="0"/>
              <a:t>Vanuit elke plek op aarde: tenminste 4 satellieten zichtbaar</a:t>
            </a:r>
          </a:p>
          <a:p>
            <a:r>
              <a:rPr lang="nl-NL" dirty="0" smtClean="0"/>
              <a:t>Militair systeem van overheid Verenigde Staten. Toegankelijk voor iedereen met beperkte nauwkeurigheid (ong. 10 m)</a:t>
            </a:r>
          </a:p>
          <a:p>
            <a:r>
              <a:rPr lang="nl-NL" dirty="0" smtClean="0"/>
              <a:t>Operationeel sinds 1995</a:t>
            </a:r>
          </a:p>
          <a:p>
            <a:r>
              <a:rPr lang="nl-NL" dirty="0" smtClean="0"/>
              <a:t>Europa werkt aan eigen nieuw satelliet-systeem: Galileo (2019)</a:t>
            </a:r>
          </a:p>
          <a:p>
            <a:endParaRPr lang="nl-NL" dirty="0" smtClean="0"/>
          </a:p>
        </p:txBody>
      </p:sp>
      <p:pic>
        <p:nvPicPr>
          <p:cNvPr id="14341" name="Picture 5" descr="File:GPS Satellite NASA art-ii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3594100"/>
            <a:ext cx="3763962" cy="3013075"/>
          </a:xfrm>
          <a:prstGeom prst="rect">
            <a:avLst/>
          </a:prstGeom>
          <a:noFill/>
        </p:spPr>
      </p:pic>
      <p:pic>
        <p:nvPicPr>
          <p:cNvPr id="14359" name="Picture 23" descr="gps_satelliet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84"/>
          <a:stretch>
            <a:fillRect/>
          </a:stretch>
        </p:blipFill>
        <p:spPr bwMode="auto">
          <a:xfrm>
            <a:off x="385763" y="3724275"/>
            <a:ext cx="4068762" cy="28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 idx="4294967295"/>
          </p:nvPr>
        </p:nvSpPr>
        <p:spPr>
          <a:xfrm>
            <a:off x="412750" y="160338"/>
            <a:ext cx="8520113" cy="595312"/>
          </a:xfrm>
        </p:spPr>
        <p:txBody>
          <a:bodyPr/>
          <a:lstStyle/>
          <a:p>
            <a:pPr algn="l"/>
            <a:r>
              <a:rPr lang="nl-NL" sz="3200" b="1" smtClean="0">
                <a:solidFill>
                  <a:srgbClr val="7030A0"/>
                </a:solidFill>
              </a:rPr>
              <a:t>Werking van plaatsbepaling</a:t>
            </a:r>
          </a:p>
        </p:txBody>
      </p:sp>
      <p:grpSp>
        <p:nvGrpSpPr>
          <p:cNvPr id="17427" name="Group 19"/>
          <p:cNvGrpSpPr>
            <a:grpSpLocks/>
          </p:cNvGrpSpPr>
          <p:nvPr/>
        </p:nvGrpSpPr>
        <p:grpSpPr bwMode="auto">
          <a:xfrm>
            <a:off x="1403350" y="3322638"/>
            <a:ext cx="3352800" cy="3352800"/>
            <a:chOff x="884" y="2093"/>
            <a:chExt cx="2112" cy="2112"/>
          </a:xfrm>
        </p:grpSpPr>
        <p:sp>
          <p:nvSpPr>
            <p:cNvPr id="17418" name="Oval 10"/>
            <p:cNvSpPr>
              <a:spLocks noChangeArrowheads="1"/>
            </p:cNvSpPr>
            <p:nvPr/>
          </p:nvSpPr>
          <p:spPr bwMode="auto">
            <a:xfrm>
              <a:off x="884" y="2093"/>
              <a:ext cx="2112" cy="211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1786" y="3005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nl-NL" b="1">
                  <a:solidFill>
                    <a:schemeClr val="hlink"/>
                  </a:solidFill>
                </a:rPr>
                <a:t>S1</a:t>
              </a:r>
            </a:p>
          </p:txBody>
        </p:sp>
      </p:grpSp>
      <p:grpSp>
        <p:nvGrpSpPr>
          <p:cNvPr id="17428" name="Group 20"/>
          <p:cNvGrpSpPr>
            <a:grpSpLocks/>
          </p:cNvGrpSpPr>
          <p:nvPr/>
        </p:nvGrpSpPr>
        <p:grpSpPr bwMode="auto">
          <a:xfrm>
            <a:off x="4262438" y="1906588"/>
            <a:ext cx="3916362" cy="3916362"/>
            <a:chOff x="2685" y="1201"/>
            <a:chExt cx="2467" cy="2467"/>
          </a:xfrm>
        </p:grpSpPr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2685" y="1201"/>
              <a:ext cx="2467" cy="2467"/>
            </a:xfrm>
            <a:prstGeom prst="ellips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3796" y="2260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nl-NL" b="1">
                  <a:solidFill>
                    <a:srgbClr val="FF6600"/>
                  </a:solidFill>
                </a:rPr>
                <a:t>S2</a:t>
              </a:r>
            </a:p>
          </p:txBody>
        </p:sp>
      </p:grpSp>
      <p:grpSp>
        <p:nvGrpSpPr>
          <p:cNvPr id="17429" name="Group 21"/>
          <p:cNvGrpSpPr>
            <a:grpSpLocks/>
          </p:cNvGrpSpPr>
          <p:nvPr/>
        </p:nvGrpSpPr>
        <p:grpSpPr bwMode="auto">
          <a:xfrm>
            <a:off x="2216150" y="1328738"/>
            <a:ext cx="3916363" cy="3916362"/>
            <a:chOff x="1396" y="837"/>
            <a:chExt cx="2467" cy="2467"/>
          </a:xfrm>
        </p:grpSpPr>
        <p:sp>
          <p:nvSpPr>
            <p:cNvPr id="17425" name="Oval 17"/>
            <p:cNvSpPr>
              <a:spLocks noChangeArrowheads="1"/>
            </p:cNvSpPr>
            <p:nvPr/>
          </p:nvSpPr>
          <p:spPr bwMode="auto">
            <a:xfrm>
              <a:off x="1396" y="837"/>
              <a:ext cx="2467" cy="2467"/>
            </a:xfrm>
            <a:prstGeom prst="ellips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2472" y="1850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nl-NL" b="1">
                  <a:solidFill>
                    <a:srgbClr val="009900"/>
                  </a:solidFill>
                </a:rPr>
                <a:t>S3</a:t>
              </a:r>
            </a:p>
          </p:txBody>
        </p:sp>
      </p:grpSp>
      <p:sp>
        <p:nvSpPr>
          <p:cNvPr id="17411" name="Content Placeholder 3"/>
          <p:cNvSpPr>
            <a:spLocks noGrp="1"/>
          </p:cNvSpPr>
          <p:nvPr>
            <p:ph idx="4294967295"/>
          </p:nvPr>
        </p:nvSpPr>
        <p:spPr>
          <a:xfrm>
            <a:off x="395288" y="904875"/>
            <a:ext cx="8547100" cy="5724525"/>
          </a:xfrm>
        </p:spPr>
        <p:txBody>
          <a:bodyPr/>
          <a:lstStyle/>
          <a:p>
            <a:r>
              <a:rPr lang="nl-NL" sz="2400" smtClean="0"/>
              <a:t>Satelliet zendt code uit die de tijd van de satelliet aangeeft.</a:t>
            </a:r>
          </a:p>
          <a:p>
            <a:r>
              <a:rPr lang="nl-NL" sz="2400" smtClean="0"/>
              <a:t>Ontvanger op aarde vergelijkt deze met eigen code.</a:t>
            </a:r>
          </a:p>
          <a:p>
            <a:r>
              <a:rPr lang="nl-NL" sz="2400" smtClean="0"/>
              <a:t>Hieruit wordt tijdsverschil bepaald (tijdsverschil ontstaat doordat signaal met lichtsnelheid reist). </a:t>
            </a:r>
          </a:p>
          <a:p>
            <a:r>
              <a:rPr lang="nl-NL" sz="2400" smtClean="0"/>
              <a:t>Hieruit wordt (na allerlei ingewikkelde correcties) de afstand tot de satelliet bepaald.</a:t>
            </a:r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  <a:p>
            <a:endParaRPr lang="nl-NL" sz="2400" smtClean="0"/>
          </a:p>
        </p:txBody>
      </p:sp>
      <p:pic>
        <p:nvPicPr>
          <p:cNvPr id="17417" name="Picture 9" descr="poppetj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4679950"/>
            <a:ext cx="993775" cy="946150"/>
          </a:xfrm>
          <a:prstGeom prst="rect">
            <a:avLst/>
          </a:prstGeom>
          <a:noFill/>
        </p:spPr>
      </p:pic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4316413" y="5641975"/>
            <a:ext cx="48275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nl-NL" b="1"/>
              <a:t>3-dimensionaal</a:t>
            </a:r>
            <a:r>
              <a:rPr lang="nl-NL"/>
              <a:t>: 3 satellieten nodig (2 geven cirkel, 1 geeft twee punten), 4e voor extra nauwkeurigheid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Filmpjes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3449109"/>
          </a:xfrm>
        </p:spPr>
        <p:txBody>
          <a:bodyPr/>
          <a:lstStyle/>
          <a:p>
            <a:r>
              <a:rPr lang="en-US" sz="1800" i="1" dirty="0" err="1" smtClean="0"/>
              <a:t>Beetje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flauw</a:t>
            </a:r>
            <a:r>
              <a:rPr lang="en-US" sz="1800" i="1" dirty="0" smtClean="0"/>
              <a:t> maar </a:t>
            </a:r>
            <a:r>
              <a:rPr lang="en-US" sz="1800" i="1" dirty="0" err="1" smtClean="0"/>
              <a:t>toch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wel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leuk</a:t>
            </a:r>
            <a:r>
              <a:rPr lang="en-US" sz="1800" i="1" dirty="0" smtClean="0"/>
              <a:t> (2:50 min) </a:t>
            </a:r>
            <a:r>
              <a:rPr lang="en-US" sz="1800" i="1" dirty="0" smtClean="0">
                <a:hlinkClick r:id="rId2"/>
              </a:rPr>
              <a:t>http</a:t>
            </a:r>
            <a:r>
              <a:rPr lang="en-US" sz="1800" i="1" dirty="0">
                <a:hlinkClick r:id="rId2"/>
              </a:rPr>
              <a:t>://</a:t>
            </a:r>
            <a:r>
              <a:rPr lang="en-US" sz="1800" i="1" dirty="0" smtClean="0">
                <a:hlinkClick r:id="rId2"/>
              </a:rPr>
              <a:t>www.youtube.com/watch?v=jwPc0kK9VHU&amp;feature=related</a:t>
            </a:r>
            <a:endParaRPr lang="en-US" sz="1800" i="1" dirty="0" smtClean="0"/>
          </a:p>
          <a:p>
            <a:r>
              <a:rPr lang="en-US" sz="1800" i="1" dirty="0" err="1" smtClean="0"/>
              <a:t>Werking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satellieten</a:t>
            </a:r>
            <a:r>
              <a:rPr lang="en-US" sz="1800" i="1" dirty="0" smtClean="0"/>
              <a:t>: </a:t>
            </a:r>
            <a:r>
              <a:rPr lang="nl-NL" sz="1800" i="1" dirty="0" smtClean="0"/>
              <a:t>(</a:t>
            </a:r>
            <a:r>
              <a:rPr lang="nl-NL" sz="1800" i="1" dirty="0"/>
              <a:t>beetje reclamefilmpje maar wel leuk) – </a:t>
            </a:r>
            <a:r>
              <a:rPr lang="nl-NL" sz="1800" i="1" dirty="0" smtClean="0"/>
              <a:t>6.15min</a:t>
            </a:r>
            <a:r>
              <a:rPr lang="en-US" sz="1800" i="1" dirty="0"/>
              <a:t> </a:t>
            </a:r>
            <a:r>
              <a:rPr lang="nl-NL" sz="1800" i="1" u="sng" dirty="0" smtClean="0">
                <a:hlinkClick r:id="rId3"/>
              </a:rPr>
              <a:t>https</a:t>
            </a:r>
            <a:r>
              <a:rPr lang="nl-NL" sz="1800" i="1" u="sng" dirty="0">
                <a:hlinkClick r:id="rId3"/>
              </a:rPr>
              <a:t>://www.youtube.com/watch?v=yxYzjHBKNcA</a:t>
            </a:r>
            <a:endParaRPr lang="en-US" sz="1800" i="1" dirty="0"/>
          </a:p>
          <a:p>
            <a:r>
              <a:rPr lang="nl-NL" sz="1800" i="1" dirty="0"/>
              <a:t>Hoe zie je een satelliet – BBC 1.58 </a:t>
            </a:r>
            <a:r>
              <a:rPr lang="nl-NL" sz="1800" i="1" dirty="0" smtClean="0"/>
              <a:t>min</a:t>
            </a:r>
            <a:r>
              <a:rPr lang="en-US" sz="1800" i="1" dirty="0"/>
              <a:t> </a:t>
            </a:r>
            <a:r>
              <a:rPr lang="nl-NL" sz="1800" i="1" u="sng" dirty="0" smtClean="0">
                <a:hlinkClick r:id="rId4"/>
              </a:rPr>
              <a:t>https</a:t>
            </a:r>
            <a:r>
              <a:rPr lang="nl-NL" sz="1800" i="1" u="sng" dirty="0">
                <a:hlinkClick r:id="rId4"/>
              </a:rPr>
              <a:t>://www.youtube.com/watch?v=XItEiiO4k8w</a:t>
            </a:r>
            <a:endParaRPr lang="en-US" sz="1800" i="1" dirty="0"/>
          </a:p>
          <a:p>
            <a:r>
              <a:rPr lang="nl-NL" sz="1800" i="1" dirty="0"/>
              <a:t>Problemen met veel satellieten en puinhoop/botsingen BBC – 2.57 </a:t>
            </a:r>
            <a:r>
              <a:rPr lang="nl-NL" sz="1800" i="1" dirty="0" smtClean="0"/>
              <a:t>min</a:t>
            </a:r>
            <a:r>
              <a:rPr lang="en-US" sz="1800" i="1" dirty="0"/>
              <a:t> </a:t>
            </a:r>
            <a:r>
              <a:rPr lang="nl-NL" sz="1800" i="1" u="sng" dirty="0" smtClean="0">
                <a:hlinkClick r:id="rId5"/>
              </a:rPr>
              <a:t>https</a:t>
            </a:r>
            <a:r>
              <a:rPr lang="nl-NL" sz="1800" i="1" u="sng" dirty="0">
                <a:hlinkClick r:id="rId5"/>
              </a:rPr>
              <a:t>://www.youtube.com/watch?v=R20Y5Yx2IT8</a:t>
            </a:r>
            <a:endParaRPr lang="en-US" sz="1800" i="1" dirty="0"/>
          </a:p>
          <a:p>
            <a:r>
              <a:rPr lang="nl-NL" sz="1800" i="1" dirty="0"/>
              <a:t>Geschiedenis over Kepler en zijn gebrek aan erkenning van ontdekkingen – </a:t>
            </a:r>
            <a:r>
              <a:rPr lang="nl-NL" sz="1800" i="1" dirty="0" smtClean="0"/>
              <a:t>4.28min</a:t>
            </a:r>
            <a:r>
              <a:rPr lang="en-US" sz="1800" i="1" dirty="0"/>
              <a:t> </a:t>
            </a:r>
            <a:r>
              <a:rPr lang="nl-NL" sz="1800" i="1" u="sng" dirty="0" smtClean="0">
                <a:hlinkClick r:id="rId6"/>
              </a:rPr>
              <a:t>https</a:t>
            </a:r>
            <a:r>
              <a:rPr lang="nl-NL" sz="1800" i="1" u="sng" dirty="0">
                <a:hlinkClick r:id="rId6"/>
              </a:rPr>
              <a:t>://www.youtube.com/watch?v=ShQXRBDBfaA&amp;feature=related</a:t>
            </a:r>
            <a:endParaRPr lang="en-US" sz="1800" i="1" dirty="0"/>
          </a:p>
          <a:p>
            <a:endParaRPr lang="nl-NL" sz="1800" i="1" u="sng" dirty="0" smtClean="0"/>
          </a:p>
          <a:p>
            <a:endParaRPr lang="en-US" sz="1800" i="1" dirty="0"/>
          </a:p>
          <a:p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54195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694</Words>
  <Application>Microsoft Office PowerPoint</Application>
  <PresentationFormat>Diavoorstelling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Office-thema</vt:lpstr>
      <vt:lpstr>2_Office-thema</vt:lpstr>
      <vt:lpstr>§7.3 Gravitatiekracht</vt:lpstr>
      <vt:lpstr>Gravitatiekracht of zwaartekracht: anders? </vt:lpstr>
      <vt:lpstr>Satellieten</vt:lpstr>
      <vt:lpstr>Tips!</vt:lpstr>
      <vt:lpstr>Gewichtsloos?</vt:lpstr>
      <vt:lpstr>GPS: Global Positioning Signal</vt:lpstr>
      <vt:lpstr>Werking van plaatsbepaling</vt:lpstr>
      <vt:lpstr>Filmpjes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Kim van Ommering</cp:lastModifiedBy>
  <cp:revision>401</cp:revision>
  <dcterms:created xsi:type="dcterms:W3CDTF">2011-12-07T18:12:19Z</dcterms:created>
  <dcterms:modified xsi:type="dcterms:W3CDTF">2014-06-05T08:46:36Z</dcterms:modified>
</cp:coreProperties>
</file>